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80" d="100"/>
          <a:sy n="80" d="100"/>
        </p:scale>
        <p:origin x="28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11/18/19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1157155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11/18/19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15796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11/18/19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76220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BE5996-83D2-4E04-BE7E-511A6AB1734B}" type="datetimeFigureOut">
              <a:rPr lang="en-US" smtClean="0"/>
              <a:t>11/18/19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35514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BE5996-83D2-4E04-BE7E-511A6AB1734B}" type="datetimeFigureOut">
              <a:rPr lang="en-US" smtClean="0"/>
              <a:t>11/18/19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365116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BE5996-83D2-4E04-BE7E-511A6AB1734B}" type="datetimeFigureOut">
              <a:rPr lang="en-US" smtClean="0"/>
              <a:t>11/18/19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57450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BE5996-83D2-4E04-BE7E-511A6AB1734B}" type="datetimeFigureOut">
              <a:rPr lang="en-US" smtClean="0"/>
              <a:t>11/18/19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400303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BE5996-83D2-4E04-BE7E-511A6AB1734B}" type="datetimeFigureOut">
              <a:rPr lang="en-US" smtClean="0"/>
              <a:t>11/18/19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841355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BE5996-83D2-4E04-BE7E-511A6AB1734B}" type="datetimeFigureOut">
              <a:rPr lang="en-US" smtClean="0"/>
              <a:t>11/18/19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157528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36BE5996-83D2-4E04-BE7E-511A6AB1734B}" type="datetimeFigureOut">
              <a:rPr lang="en-US" smtClean="0"/>
              <a:t>11/18/19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218586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36BE5996-83D2-4E04-BE7E-511A6AB1734B}" type="datetimeFigureOut">
              <a:rPr lang="en-US" smtClean="0"/>
              <a:t>11/18/19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26203-3C77-4179-9B27-D1916AA1F55A}" type="slidenum">
              <a:rPr lang="en-US" smtClean="0"/>
              <a:t>‹#›</a:t>
            </a:fld>
            <a:endParaRPr lang="en-US"/>
          </a:p>
        </p:txBody>
      </p:sp>
    </p:spTree>
    <p:extLst>
      <p:ext uri="{BB962C8B-B14F-4D97-AF65-F5344CB8AC3E}">
        <p14:creationId xmlns:p14="http://schemas.microsoft.com/office/powerpoint/2010/main" val="63085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6BE5996-83D2-4E04-BE7E-511A6AB1734B}" type="datetimeFigureOut">
              <a:rPr lang="en-US" smtClean="0"/>
              <a:t>11/18/19</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F226203-3C77-4179-9B27-D1916AA1F55A}" type="slidenum">
              <a:rPr lang="en-US" smtClean="0"/>
              <a:t>‹#›</a:t>
            </a:fld>
            <a:endParaRPr lang="en-US"/>
          </a:p>
        </p:txBody>
      </p:sp>
    </p:spTree>
    <p:extLst>
      <p:ext uri="{BB962C8B-B14F-4D97-AF65-F5344CB8AC3E}">
        <p14:creationId xmlns:p14="http://schemas.microsoft.com/office/powerpoint/2010/main" val="3048970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D7D8BA1-0C87-4F08-B083-F5E50EC44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950" y="102072"/>
            <a:ext cx="8096250" cy="9918227"/>
          </a:xfrm>
          <a:prstGeom prst="rect">
            <a:avLst/>
          </a:prstGeom>
        </p:spPr>
      </p:pic>
      <p:sp>
        <p:nvSpPr>
          <p:cNvPr id="28" name="TextBox 27">
            <a:extLst>
              <a:ext uri="{FF2B5EF4-FFF2-40B4-BE49-F238E27FC236}">
                <a16:creationId xmlns:a16="http://schemas.microsoft.com/office/drawing/2014/main" id="{A8FC4EBF-A4D3-4153-871C-97817AAC06CF}"/>
              </a:ext>
            </a:extLst>
          </p:cNvPr>
          <p:cNvSpPr txBox="1"/>
          <p:nvPr/>
        </p:nvSpPr>
        <p:spPr>
          <a:xfrm>
            <a:off x="200025" y="2036144"/>
            <a:ext cx="7219950" cy="461665"/>
          </a:xfrm>
          <a:prstGeom prst="rect">
            <a:avLst/>
          </a:prstGeom>
          <a:noFill/>
        </p:spPr>
        <p:txBody>
          <a:bodyPr wrap="square" rtlCol="0">
            <a:spAutoFit/>
          </a:bodyPr>
          <a:lstStyle/>
          <a:p>
            <a:pPr algn="ctr"/>
            <a:r>
              <a:rPr lang="en-US" sz="2400" b="1" dirty="0">
                <a:latin typeface="Century Gothic" panose="020B0502020202020204" pitchFamily="34" charset="0"/>
              </a:rPr>
              <a:t>           EMERGENT READERS ~ REVIEW WEEK</a:t>
            </a:r>
          </a:p>
        </p:txBody>
      </p:sp>
      <p:sp>
        <p:nvSpPr>
          <p:cNvPr id="29" name="TextBox 28">
            <a:extLst>
              <a:ext uri="{FF2B5EF4-FFF2-40B4-BE49-F238E27FC236}">
                <a16:creationId xmlns:a16="http://schemas.microsoft.com/office/drawing/2014/main" id="{C68AF988-CF16-41A5-B6D3-4495EC674F4D}"/>
              </a:ext>
            </a:extLst>
          </p:cNvPr>
          <p:cNvSpPr txBox="1"/>
          <p:nvPr/>
        </p:nvSpPr>
        <p:spPr>
          <a:xfrm>
            <a:off x="1461924" y="2427242"/>
            <a:ext cx="5829714" cy="1708160"/>
          </a:xfrm>
          <a:prstGeom prst="rect">
            <a:avLst/>
          </a:prstGeom>
          <a:noFill/>
        </p:spPr>
        <p:txBody>
          <a:bodyPr wrap="square" rtlCol="0">
            <a:spAutoFit/>
          </a:bodyPr>
          <a:lstStyle/>
          <a:p>
            <a:pPr algn="ctr"/>
            <a:r>
              <a:rPr lang="en-US" sz="1300" dirty="0">
                <a:latin typeface="Century Gothic" panose="020B0502020202020204" pitchFamily="34" charset="0"/>
              </a:rPr>
              <a:t>Your child is continuing their Reading journey and it is so exciting to witness!  We have learned the letters m, a, s, p, t.  That means that your child is beginning to blend those sounds together to make words.  This week we will be practicing blending and creating the words </a:t>
            </a:r>
            <a:r>
              <a:rPr lang="en-US" sz="1300" i="1" dirty="0">
                <a:latin typeface="Century Gothic" panose="020B0502020202020204" pitchFamily="34" charset="0"/>
              </a:rPr>
              <a:t>am, Sam, Pam, Tam, sap, at, mat, sat, pat, tap.  </a:t>
            </a:r>
            <a:r>
              <a:rPr lang="en-US" sz="1300" dirty="0">
                <a:latin typeface="Century Gothic" panose="020B0502020202020204" pitchFamily="34" charset="0"/>
              </a:rPr>
              <a:t>Your child has also learned the sight words:  I, can, the, we, see, a, like.  This week is review of all the letters/sounds and high-frequency words thus far.</a:t>
            </a:r>
          </a:p>
          <a:p>
            <a:pPr algn="ctr"/>
            <a:endParaRPr lang="en-US" sz="1400" dirty="0">
              <a:latin typeface="Century Gothic" panose="020B0502020202020204" pitchFamily="34" charset="0"/>
            </a:endParaRPr>
          </a:p>
        </p:txBody>
      </p:sp>
      <p:sp>
        <p:nvSpPr>
          <p:cNvPr id="30" name="TextBox 29">
            <a:extLst>
              <a:ext uri="{FF2B5EF4-FFF2-40B4-BE49-F238E27FC236}">
                <a16:creationId xmlns:a16="http://schemas.microsoft.com/office/drawing/2014/main" id="{4D942F25-A47C-4163-BDB9-B5CBC877AC60}"/>
              </a:ext>
            </a:extLst>
          </p:cNvPr>
          <p:cNvSpPr txBox="1"/>
          <p:nvPr/>
        </p:nvSpPr>
        <p:spPr>
          <a:xfrm>
            <a:off x="300037" y="4321646"/>
            <a:ext cx="3686175" cy="461665"/>
          </a:xfrm>
          <a:prstGeom prst="rect">
            <a:avLst/>
          </a:prstGeom>
          <a:noFill/>
        </p:spPr>
        <p:txBody>
          <a:bodyPr wrap="square" rtlCol="0">
            <a:spAutoFit/>
          </a:bodyPr>
          <a:lstStyle/>
          <a:p>
            <a:pPr algn="ctr"/>
            <a:r>
              <a:rPr lang="en-US" sz="2400" b="1" dirty="0">
                <a:latin typeface="Century Gothic" panose="020B0502020202020204" pitchFamily="34" charset="0"/>
              </a:rPr>
              <a:t>READING</a:t>
            </a:r>
          </a:p>
        </p:txBody>
      </p:sp>
      <p:sp>
        <p:nvSpPr>
          <p:cNvPr id="31" name="TextBox 30">
            <a:extLst>
              <a:ext uri="{FF2B5EF4-FFF2-40B4-BE49-F238E27FC236}">
                <a16:creationId xmlns:a16="http://schemas.microsoft.com/office/drawing/2014/main" id="{DD2737E1-58F7-4CB8-AAEE-889A7EC6A3C9}"/>
              </a:ext>
            </a:extLst>
          </p:cNvPr>
          <p:cNvSpPr txBox="1"/>
          <p:nvPr/>
        </p:nvSpPr>
        <p:spPr>
          <a:xfrm>
            <a:off x="1000126" y="4572307"/>
            <a:ext cx="2686049" cy="2893100"/>
          </a:xfrm>
          <a:prstGeom prst="rect">
            <a:avLst/>
          </a:prstGeom>
          <a:noFill/>
        </p:spPr>
        <p:txBody>
          <a:bodyPr wrap="square" rtlCol="0">
            <a:spAutoFit/>
          </a:bodyPr>
          <a:lstStyle/>
          <a:p>
            <a:pPr algn="ctr"/>
            <a:r>
              <a:rPr lang="en-US" sz="1300" dirty="0">
                <a:latin typeface="Century Gothic" panose="020B0502020202020204" pitchFamily="34" charset="0"/>
              </a:rPr>
              <a:t>Our class will be working on Unit 2, Week 3 of our Wonders Reading program.  Our theme is “What kind of bugs do you know about?”  We will review the uppercase and lowercase letters:  Mm, Aa, </a:t>
            </a:r>
            <a:r>
              <a:rPr lang="en-US" sz="1300" dirty="0" err="1">
                <a:latin typeface="Century Gothic" panose="020B0502020202020204" pitchFamily="34" charset="0"/>
              </a:rPr>
              <a:t>Ss</a:t>
            </a:r>
            <a:r>
              <a:rPr lang="en-US" sz="1300" dirty="0">
                <a:latin typeface="Century Gothic" panose="020B0502020202020204" pitchFamily="34" charset="0"/>
              </a:rPr>
              <a:t>, Pp, Tt, nouns and verbs, and movement words. We will be reading stories using the high-frequency words: the, can, I, we, see, like, a. We will continue writing stories using illustrations.  </a:t>
            </a:r>
          </a:p>
        </p:txBody>
      </p:sp>
      <p:sp>
        <p:nvSpPr>
          <p:cNvPr id="32" name="TextBox 31">
            <a:extLst>
              <a:ext uri="{FF2B5EF4-FFF2-40B4-BE49-F238E27FC236}">
                <a16:creationId xmlns:a16="http://schemas.microsoft.com/office/drawing/2014/main" id="{6C4056EB-2F84-419A-9915-3B9C0010FFB5}"/>
              </a:ext>
            </a:extLst>
          </p:cNvPr>
          <p:cNvSpPr txBox="1"/>
          <p:nvPr/>
        </p:nvSpPr>
        <p:spPr>
          <a:xfrm>
            <a:off x="4226199" y="4277126"/>
            <a:ext cx="3686175" cy="461665"/>
          </a:xfrm>
          <a:prstGeom prst="rect">
            <a:avLst/>
          </a:prstGeom>
          <a:noFill/>
        </p:spPr>
        <p:txBody>
          <a:bodyPr wrap="square" rtlCol="0">
            <a:spAutoFit/>
          </a:bodyPr>
          <a:lstStyle/>
          <a:p>
            <a:r>
              <a:rPr lang="en-US" sz="2400" b="1" dirty="0">
                <a:latin typeface="Century Gothic" panose="020B0502020202020204" pitchFamily="34" charset="0"/>
              </a:rPr>
              <a:t>           MATH </a:t>
            </a:r>
          </a:p>
        </p:txBody>
      </p:sp>
      <p:sp>
        <p:nvSpPr>
          <p:cNvPr id="33" name="TextBox 32">
            <a:extLst>
              <a:ext uri="{FF2B5EF4-FFF2-40B4-BE49-F238E27FC236}">
                <a16:creationId xmlns:a16="http://schemas.microsoft.com/office/drawing/2014/main" id="{752F0567-D6E4-491F-A7FB-E15DFE1ACABE}"/>
              </a:ext>
            </a:extLst>
          </p:cNvPr>
          <p:cNvSpPr txBox="1"/>
          <p:nvPr/>
        </p:nvSpPr>
        <p:spPr>
          <a:xfrm>
            <a:off x="4158800" y="4714060"/>
            <a:ext cx="2518431" cy="2462213"/>
          </a:xfrm>
          <a:prstGeom prst="rect">
            <a:avLst/>
          </a:prstGeom>
          <a:noFill/>
        </p:spPr>
        <p:txBody>
          <a:bodyPr wrap="square" rtlCol="0">
            <a:spAutoFit/>
          </a:bodyPr>
          <a:lstStyle/>
          <a:p>
            <a:pPr algn="ctr"/>
            <a:r>
              <a:rPr lang="en-US" sz="1400" dirty="0">
                <a:latin typeface="Century Gothic" panose="020B0502020202020204" pitchFamily="34" charset="0"/>
              </a:rPr>
              <a:t>This week, our class will collect and represent class data and recognize equal quantities in different arrangements.  We will practice numbers that are greater than another number.  We will practice addition using kangaroo counters and explore ten frames.</a:t>
            </a:r>
          </a:p>
        </p:txBody>
      </p:sp>
      <p:sp>
        <p:nvSpPr>
          <p:cNvPr id="34" name="TextBox 33">
            <a:extLst>
              <a:ext uri="{FF2B5EF4-FFF2-40B4-BE49-F238E27FC236}">
                <a16:creationId xmlns:a16="http://schemas.microsoft.com/office/drawing/2014/main" id="{39B3678D-340B-4292-B73C-8BDE186F39C1}"/>
              </a:ext>
            </a:extLst>
          </p:cNvPr>
          <p:cNvSpPr txBox="1"/>
          <p:nvPr/>
        </p:nvSpPr>
        <p:spPr>
          <a:xfrm>
            <a:off x="300037" y="7675164"/>
            <a:ext cx="7219950" cy="461665"/>
          </a:xfrm>
          <a:prstGeom prst="rect">
            <a:avLst/>
          </a:prstGeom>
          <a:noFill/>
        </p:spPr>
        <p:txBody>
          <a:bodyPr wrap="square" rtlCol="0">
            <a:spAutoFit/>
          </a:bodyPr>
          <a:lstStyle/>
          <a:p>
            <a:r>
              <a:rPr lang="en-US" sz="2400" b="1" dirty="0">
                <a:latin typeface="Century Gothic" panose="020B0502020202020204" pitchFamily="34" charset="0"/>
              </a:rPr>
              <a:t>      ENRICHMENT SCHEDULE &amp; REMINDERS</a:t>
            </a:r>
          </a:p>
        </p:txBody>
      </p:sp>
      <p:sp>
        <p:nvSpPr>
          <p:cNvPr id="35" name="TextBox 34">
            <a:extLst>
              <a:ext uri="{FF2B5EF4-FFF2-40B4-BE49-F238E27FC236}">
                <a16:creationId xmlns:a16="http://schemas.microsoft.com/office/drawing/2014/main" id="{424D9D7B-B2F6-4518-819F-5C36924E7E32}"/>
              </a:ext>
            </a:extLst>
          </p:cNvPr>
          <p:cNvSpPr txBox="1"/>
          <p:nvPr/>
        </p:nvSpPr>
        <p:spPr>
          <a:xfrm>
            <a:off x="121963" y="8094306"/>
            <a:ext cx="6555268" cy="1846659"/>
          </a:xfrm>
          <a:prstGeom prst="rect">
            <a:avLst/>
          </a:prstGeom>
          <a:noFill/>
        </p:spPr>
        <p:txBody>
          <a:bodyPr wrap="square" rtlCol="0">
            <a:spAutoFit/>
          </a:bodyPr>
          <a:lstStyle/>
          <a:p>
            <a:pPr algn="ctr"/>
            <a:r>
              <a:rPr lang="en-US" sz="1600" dirty="0">
                <a:latin typeface="Century Gothic" panose="020B0502020202020204" pitchFamily="34" charset="0"/>
              </a:rPr>
              <a:t>Tuesday:  Gym (dress down and wear sneakers)</a:t>
            </a:r>
          </a:p>
          <a:p>
            <a:pPr algn="ctr"/>
            <a:r>
              <a:rPr lang="en-US" sz="1600" dirty="0">
                <a:latin typeface="Century Gothic" panose="020B0502020202020204" pitchFamily="34" charset="0"/>
              </a:rPr>
              <a:t>Wednesday:  Library *Remember to return library book.</a:t>
            </a:r>
          </a:p>
          <a:p>
            <a:pPr algn="ctr"/>
            <a:r>
              <a:rPr lang="en-US" sz="1600" dirty="0">
                <a:latin typeface="Century Gothic" panose="020B0502020202020204" pitchFamily="34" charset="0"/>
              </a:rPr>
              <a:t>Friday:  Computers/iPads</a:t>
            </a:r>
          </a:p>
          <a:p>
            <a:pPr algn="ctr"/>
            <a:endParaRPr lang="en-US" sz="1600" dirty="0">
              <a:latin typeface="Century Gothic" panose="020B0502020202020204" pitchFamily="34" charset="0"/>
            </a:endParaRPr>
          </a:p>
          <a:p>
            <a:pPr algn="ctr"/>
            <a:r>
              <a:rPr lang="en-US" sz="1600" dirty="0">
                <a:latin typeface="Century Gothic" panose="020B0502020202020204" pitchFamily="34" charset="0"/>
              </a:rPr>
              <a:t>I still have not received all report cards back.  Please remember to sign and return report cards from last week.  </a:t>
            </a:r>
            <a:r>
              <a:rPr lang="en-US" sz="1600">
                <a:latin typeface="Century Gothic" panose="020B0502020202020204" pitchFamily="34" charset="0"/>
              </a:rPr>
              <a:t>Thank you!</a:t>
            </a:r>
            <a:endParaRPr lang="en-US" sz="1600" dirty="0">
              <a:latin typeface="Century Gothic" panose="020B0502020202020204" pitchFamily="34" charset="0"/>
            </a:endParaRPr>
          </a:p>
          <a:p>
            <a:pPr algn="ctr"/>
            <a:endParaRPr lang="en-US" dirty="0">
              <a:latin typeface="Century Gothic" panose="020B0502020202020204" pitchFamily="34" charset="0"/>
            </a:endParaRPr>
          </a:p>
        </p:txBody>
      </p:sp>
      <p:sp>
        <p:nvSpPr>
          <p:cNvPr id="36" name="TextBox 35">
            <a:extLst>
              <a:ext uri="{FF2B5EF4-FFF2-40B4-BE49-F238E27FC236}">
                <a16:creationId xmlns:a16="http://schemas.microsoft.com/office/drawing/2014/main" id="{A4D97916-5134-445E-A9FB-D9124D708E39}"/>
              </a:ext>
            </a:extLst>
          </p:cNvPr>
          <p:cNvSpPr txBox="1"/>
          <p:nvPr/>
        </p:nvSpPr>
        <p:spPr>
          <a:xfrm>
            <a:off x="3100387" y="1260571"/>
            <a:ext cx="4319588" cy="646331"/>
          </a:xfrm>
          <a:prstGeom prst="rect">
            <a:avLst/>
          </a:prstGeom>
          <a:noFill/>
        </p:spPr>
        <p:txBody>
          <a:bodyPr wrap="square" rtlCol="0">
            <a:spAutoFit/>
          </a:bodyPr>
          <a:lstStyle/>
          <a:p>
            <a:pPr algn="ctr"/>
            <a:r>
              <a:rPr lang="en-US" sz="3600" dirty="0">
                <a:latin typeface="Century Gothic" panose="020B0502020202020204" pitchFamily="34" charset="0"/>
              </a:rPr>
              <a:t>November 18 - 22</a:t>
            </a:r>
          </a:p>
        </p:txBody>
      </p:sp>
    </p:spTree>
    <p:extLst>
      <p:ext uri="{BB962C8B-B14F-4D97-AF65-F5344CB8AC3E}">
        <p14:creationId xmlns:p14="http://schemas.microsoft.com/office/powerpoint/2010/main" val="30108286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15775</TotalTime>
  <Words>315</Words>
  <Application>Microsoft Macintosh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Lakeview Public Schools</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Brazelton</dc:creator>
  <cp:lastModifiedBy>Fetterman, Shannon</cp:lastModifiedBy>
  <cp:revision>48</cp:revision>
  <cp:lastPrinted>2019-09-15T23:39:40Z</cp:lastPrinted>
  <dcterms:created xsi:type="dcterms:W3CDTF">2018-09-13T17:41:32Z</dcterms:created>
  <dcterms:modified xsi:type="dcterms:W3CDTF">2019-11-18T18:54:03Z</dcterms:modified>
</cp:coreProperties>
</file>